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9" r:id="rId4"/>
    <p:sldId id="258" r:id="rId5"/>
    <p:sldId id="261" r:id="rId6"/>
    <p:sldId id="269" r:id="rId7"/>
    <p:sldId id="260" r:id="rId8"/>
    <p:sldId id="262" r:id="rId9"/>
    <p:sldId id="272" r:id="rId10"/>
    <p:sldId id="263" r:id="rId11"/>
    <p:sldId id="270" r:id="rId12"/>
    <p:sldId id="271" r:id="rId13"/>
    <p:sldId id="273" r:id="rId14"/>
    <p:sldId id="265" r:id="rId15"/>
    <p:sldId id="266" r:id="rId16"/>
    <p:sldId id="268"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SorterView">
  <p:normalViewPr horzBarState="maximized">
    <p:restoredLeft sz="14922"/>
    <p:restoredTop sz="96405"/>
  </p:normalViewPr>
  <p:slideViewPr>
    <p:cSldViewPr snapToGrid="0" snapToObjects="1">
      <p:cViewPr varScale="1">
        <p:scale>
          <a:sx n="131" d="100"/>
          <a:sy n="131" d="100"/>
        </p:scale>
        <p:origin x="416" y="184"/>
      </p:cViewPr>
      <p:guideLst/>
    </p:cSldViewPr>
  </p:slideViewPr>
  <p:notesTextViewPr>
    <p:cViewPr>
      <p:scale>
        <a:sx n="1" d="1"/>
        <a:sy n="1" d="1"/>
      </p:scale>
      <p:origin x="0" y="0"/>
    </p:cViewPr>
  </p:notesTextViewPr>
  <p:sorterViewPr>
    <p:cViewPr varScale="1">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8B9EBBA-996F-894A-B54A-D6246ED52CEA}"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a:t>Click icon to add picture</a:t>
            </a:r>
            <a:endParaRPr lang="en-US" dirty="0"/>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18C79C5D-2A6F-F04D-97DA-BEF2467B64E4}" type="datetimeFigureOut">
              <a:rPr lang="en-US" dirty="0"/>
              <a:pPr/>
              <a:t>7/16/20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Edit Master text styles</a:t>
            </a:r>
          </a:p>
        </p:txBody>
      </p:sp>
      <p:sp>
        <p:nvSpPr>
          <p:cNvPr id="2" name="Date Placeholder 1"/>
          <p:cNvSpPr>
            <a:spLocks noGrp="1"/>
          </p:cNvSpPr>
          <p:nvPr>
            <p:ph type="dt" sz="half" idx="10"/>
          </p:nvPr>
        </p:nvSpPr>
        <p:spPr/>
        <p:txBody>
          <a:bodyPr/>
          <a:lstStyle/>
          <a:p>
            <a:fld id="{FBF54567-0DE4-3F47-BF90-CB84690072F9}" type="datetimeFigureOut">
              <a:rPr lang="en-US" dirty="0"/>
              <a:pPr/>
              <a:t>7/16/20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6C52C72-DE31-F449-A4ED-4C594FD91407}"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62726E-379B-B349-9EED-81ED093FA806}"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B3A1323-8D79-1946-B0D7-40001CF92E9D}"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8DFA1846-DA80-1C48-A609-854EA85C59AD}" type="datetimeFigureOut">
              <a:rPr lang="en-US" dirty="0"/>
              <a:pPr/>
              <a:t>7/16/20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7302355-E14B-8545-A8F8-0FE83CC9D524}" type="datetimeFigureOut">
              <a:rPr lang="en-US" dirty="0"/>
              <a:pPr/>
              <a:t>7/16/20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2640F58-564D-2B4F-AE67-E407BA4FCF45}" type="datetimeFigureOut">
              <a:rPr lang="en-US" dirty="0"/>
              <a:pPr/>
              <a:t>7/16/20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13A34C8-038E-2045-AF43-DF7DBB8E0E9E}" type="datetimeFigureOut">
              <a:rPr lang="en-US" dirty="0"/>
              <a:pPr/>
              <a:t>7/16/20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818C68F-D26B-8F47-958C-23B49CF8A634}" type="datetimeFigureOut">
              <a:rPr lang="en-US" dirty="0"/>
              <a:pPr/>
              <a:t>7/16/20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D0DF5E60-9974-AC48-9591-99C2BB44B7CF}" type="datetimeFigureOut">
              <a:rPr lang="en-US" dirty="0"/>
              <a:pPr/>
              <a:t>7/16/20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a:t>Click icon to add picture</a:t>
            </a:r>
            <a:endParaRPr lang="en-US" dirty="0"/>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3885810" y="6041362"/>
            <a:ext cx="976879" cy="365125"/>
          </a:xfrm>
        </p:spPr>
        <p:txBody>
          <a:bodyPr/>
          <a:lstStyle/>
          <a:p>
            <a:fld id="{18C79C5D-2A6F-F04D-97DA-BEF2467B64E4}" type="datetimeFigureOut">
              <a:rPr lang="en-US" dirty="0"/>
              <a:pPr/>
              <a:t>7/16/20</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09B482E8-6E0E-1B4F-B1FD-C69DB9E858D9}" type="datetimeFigureOut">
              <a:rPr lang="en-US" dirty="0"/>
              <a:pPr/>
              <a:t>7/16/20</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3" r:id="rId9"/>
    <p:sldLayoutId id="2147483657" r:id="rId10"/>
    <p:sldLayoutId id="2147483666" r:id="rId11"/>
    <p:sldLayoutId id="2147483661" r:id="rId12"/>
    <p:sldLayoutId id="2147483658" r:id="rId13"/>
    <p:sldLayoutId id="2147483659" r:id="rId14"/>
  </p:sldLayoutIdLst>
  <p:hf sldNum="0" hdr="0" ftr="0" dt="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2.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2.png"/><Relationship Id="rId4" Type="http://schemas.openxmlformats.org/officeDocument/2006/relationships/hyperlink" Target="https://www.kaggle.com/mlg-ulb/creditcardfraud" TargetMode="Externa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AC189D-DBE6-5D44-8567-CC756453279D}"/>
              </a:ext>
            </a:extLst>
          </p:cNvPr>
          <p:cNvSpPr>
            <a:spLocks noGrp="1"/>
          </p:cNvSpPr>
          <p:nvPr>
            <p:ph type="ctrTitle"/>
          </p:nvPr>
        </p:nvSpPr>
        <p:spPr/>
        <p:txBody>
          <a:bodyPr/>
          <a:lstStyle/>
          <a:p>
            <a:r>
              <a:rPr lang="en-US" dirty="0"/>
              <a:t>Anomaly Detection: </a:t>
            </a:r>
            <a:br>
              <a:rPr lang="en-US" dirty="0"/>
            </a:br>
            <a:r>
              <a:rPr lang="en-US" sz="4000" b="0" i="1" dirty="0"/>
              <a:t>How Do I Identify Credit Card Fraud?</a:t>
            </a:r>
            <a:br>
              <a:rPr lang="en-US" dirty="0"/>
            </a:br>
            <a:endParaRPr lang="en-US" dirty="0"/>
          </a:p>
        </p:txBody>
      </p:sp>
      <p:sp>
        <p:nvSpPr>
          <p:cNvPr id="3" name="Subtitle 2">
            <a:extLst>
              <a:ext uri="{FF2B5EF4-FFF2-40B4-BE49-F238E27FC236}">
                <a16:creationId xmlns:a16="http://schemas.microsoft.com/office/drawing/2014/main" id="{1CFBA803-A11E-E84A-A770-EE1D575986B7}"/>
              </a:ext>
            </a:extLst>
          </p:cNvPr>
          <p:cNvSpPr>
            <a:spLocks noGrp="1"/>
          </p:cNvSpPr>
          <p:nvPr>
            <p:ph type="subTitle" idx="1"/>
          </p:nvPr>
        </p:nvSpPr>
        <p:spPr>
          <a:xfrm>
            <a:off x="810001" y="5708864"/>
            <a:ext cx="10572000" cy="434974"/>
          </a:xfrm>
        </p:spPr>
        <p:txBody>
          <a:bodyPr>
            <a:normAutofit lnSpcReduction="10000"/>
          </a:bodyPr>
          <a:lstStyle/>
          <a:p>
            <a:r>
              <a:rPr lang="en-US" sz="2400" dirty="0"/>
              <a:t>MATT B JACKSON | DSC 680 (SUMMER 2020) | BELLEVUE UNIVERSITY</a:t>
            </a:r>
          </a:p>
        </p:txBody>
      </p:sp>
      <p:pic>
        <p:nvPicPr>
          <p:cNvPr id="9" name="Recorded Sound">
            <a:hlinkClick r:id="" action="ppaction://media"/>
            <a:extLst>
              <a:ext uri="{FF2B5EF4-FFF2-40B4-BE49-F238E27FC236}">
                <a16:creationId xmlns:a16="http://schemas.microsoft.com/office/drawing/2014/main" id="{4D1DAFCD-EC67-064D-81D1-30CA8674CFAB}"/>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9200" y="0"/>
            <a:ext cx="812800" cy="812800"/>
          </a:xfrm>
          <a:prstGeom prst="rect">
            <a:avLst/>
          </a:prstGeom>
        </p:spPr>
      </p:pic>
    </p:spTree>
    <p:extLst>
      <p:ext uri="{BB962C8B-B14F-4D97-AF65-F5344CB8AC3E}">
        <p14:creationId xmlns:p14="http://schemas.microsoft.com/office/powerpoint/2010/main" val="2478416751"/>
      </p:ext>
    </p:extLst>
  </p:cSld>
  <p:clrMapOvr>
    <a:masterClrMapping/>
  </p:clrMapOvr>
  <mc:AlternateContent xmlns:mc="http://schemas.openxmlformats.org/markup-compatibility/2006" xmlns:p14="http://schemas.microsoft.com/office/powerpoint/2010/main">
    <mc:Choice Requires="p14">
      <p:transition spd="slow" p14:dur="2000" advTm="1663"/>
    </mc:Choice>
    <mc:Fallback xmlns="">
      <p:transition spd="slow" advTm="166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54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9"/>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GRADIENT-BOOSTED TREE</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A Gradient-Boosted Tree classifier is the most different of the three being investigated in that it is an ensemble method. It takes many tree classifiers and constructs them into an ensemble to ”boost” performance. </a:t>
            </a:r>
          </a:p>
          <a:p>
            <a:r>
              <a:rPr lang="en-US" sz="2400" dirty="0">
                <a:solidFill>
                  <a:schemeClr val="bg1"/>
                </a:solidFill>
              </a:rPr>
              <a:t>Can be used in multi-classification problems.</a:t>
            </a:r>
          </a:p>
        </p:txBody>
      </p:sp>
      <p:pic>
        <p:nvPicPr>
          <p:cNvPr id="3" name="Recorded Sound">
            <a:hlinkClick r:id="" action="ppaction://media"/>
            <a:extLst>
              <a:ext uri="{FF2B5EF4-FFF2-40B4-BE49-F238E27FC236}">
                <a16:creationId xmlns:a16="http://schemas.microsoft.com/office/drawing/2014/main" id="{E9060FCA-F95A-8746-AC26-D53DDC8AC9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1412338574"/>
      </p:ext>
    </p:extLst>
  </p:cSld>
  <p:clrMapOvr>
    <a:masterClrMapping/>
  </p:clrMapOvr>
  <mc:AlternateContent xmlns:mc="http://schemas.openxmlformats.org/markup-compatibility/2006" xmlns:p14="http://schemas.microsoft.com/office/powerpoint/2010/main">
    <mc:Choice Requires="p14">
      <p:transition spd="slow" p14:dur="2000" advTm="69115"/>
    </mc:Choice>
    <mc:Fallback xmlns="">
      <p:transition spd="slow" advTm="691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76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LINEAR SVM</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A Linear Support Vector Machine classifies by creating a hyperplane in n-space to split groups of data points into two classes. Because of this it is used in binary classification problems.</a:t>
            </a:r>
          </a:p>
        </p:txBody>
      </p:sp>
      <p:pic>
        <p:nvPicPr>
          <p:cNvPr id="3" name="Recorded Sound">
            <a:hlinkClick r:id="" action="ppaction://media"/>
            <a:extLst>
              <a:ext uri="{FF2B5EF4-FFF2-40B4-BE49-F238E27FC236}">
                <a16:creationId xmlns:a16="http://schemas.microsoft.com/office/drawing/2014/main" id="{7A017F33-1426-D24D-BF1B-D5C7CFFA8F72}"/>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2132464633"/>
      </p:ext>
    </p:extLst>
  </p:cSld>
  <p:clrMapOvr>
    <a:masterClrMapping/>
  </p:clrMapOvr>
  <mc:AlternateContent xmlns:mc="http://schemas.openxmlformats.org/markup-compatibility/2006" xmlns:p14="http://schemas.microsoft.com/office/powerpoint/2010/main">
    <mc:Choice Requires="p14">
      <p:transition spd="slow" p14:dur="2000" advTm="69115"/>
    </mc:Choice>
    <mc:Fallback xmlns="">
      <p:transition spd="slow" advTm="691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78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PIPELINE FOR CLASSIFIERS</a:t>
            </a:r>
          </a:p>
        </p:txBody>
      </p:sp>
      <p:pic>
        <p:nvPicPr>
          <p:cNvPr id="4" name="Content Placeholder 3">
            <a:extLst>
              <a:ext uri="{FF2B5EF4-FFF2-40B4-BE49-F238E27FC236}">
                <a16:creationId xmlns:a16="http://schemas.microsoft.com/office/drawing/2014/main" id="{017288FC-56E3-8E4B-8486-954E243CD4FA}"/>
              </a:ext>
            </a:extLst>
          </p:cNvPr>
          <p:cNvPicPr>
            <a:picLocks noGrp="1"/>
          </p:cNvPicPr>
          <p:nvPr>
            <p:ph idx="1"/>
          </p:nvPr>
        </p:nvPicPr>
        <p:blipFill>
          <a:blip r:embed="rId4" cstate="print">
            <a:extLst>
              <a:ext uri="{28A0092B-C50C-407E-A947-70E740481C1C}">
                <a14:useLocalDpi xmlns:a14="http://schemas.microsoft.com/office/drawing/2010/main" val="0"/>
              </a:ext>
            </a:extLst>
          </a:blip>
          <a:stretch>
            <a:fillRect/>
          </a:stretch>
        </p:blipFill>
        <p:spPr>
          <a:xfrm>
            <a:off x="923250" y="3205079"/>
            <a:ext cx="10345497" cy="2232682"/>
          </a:xfrm>
          <a:prstGeom prst="rect">
            <a:avLst/>
          </a:prstGeom>
        </p:spPr>
      </p:pic>
      <p:pic>
        <p:nvPicPr>
          <p:cNvPr id="3" name="Recorded Sound">
            <a:hlinkClick r:id="" action="ppaction://media"/>
            <a:extLst>
              <a:ext uri="{FF2B5EF4-FFF2-40B4-BE49-F238E27FC236}">
                <a16:creationId xmlns:a16="http://schemas.microsoft.com/office/drawing/2014/main" id="{7D7F8C1F-BD84-F54C-8B51-C48AE029BF18}"/>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68747" y="114564"/>
            <a:ext cx="812800" cy="812800"/>
          </a:xfrm>
          <a:prstGeom prst="rect">
            <a:avLst/>
          </a:prstGeom>
        </p:spPr>
      </p:pic>
    </p:spTree>
    <p:extLst>
      <p:ext uri="{BB962C8B-B14F-4D97-AF65-F5344CB8AC3E}">
        <p14:creationId xmlns:p14="http://schemas.microsoft.com/office/powerpoint/2010/main" val="1222551494"/>
      </p:ext>
    </p:extLst>
  </p:cSld>
  <p:clrMapOvr>
    <a:masterClrMapping/>
  </p:clrMapOvr>
  <mc:AlternateContent xmlns:mc="http://schemas.openxmlformats.org/markup-compatibility/2006" xmlns:p14="http://schemas.microsoft.com/office/powerpoint/2010/main">
    <mc:Choice Requires="p14">
      <p:transition spd="slow" p14:dur="2000" advTm="69115"/>
    </mc:Choice>
    <mc:Fallback xmlns="">
      <p:transition spd="slow" advTm="691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164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EVALUATION METRIC</a:t>
            </a:r>
          </a:p>
        </p:txBody>
      </p:sp>
      <p:sp>
        <p:nvSpPr>
          <p:cNvPr id="6" name="Content Placeholder 4">
            <a:extLst>
              <a:ext uri="{FF2B5EF4-FFF2-40B4-BE49-F238E27FC236}">
                <a16:creationId xmlns:a16="http://schemas.microsoft.com/office/drawing/2014/main" id="{EE0A17AF-7C82-D047-BB18-842E71A4FD54}"/>
              </a:ext>
            </a:extLst>
          </p:cNvPr>
          <p:cNvSpPr txBox="1">
            <a:spLocks/>
          </p:cNvSpPr>
          <p:nvPr/>
        </p:nvSpPr>
        <p:spPr>
          <a:xfrm>
            <a:off x="818712" y="2222287"/>
            <a:ext cx="10554574" cy="3636511"/>
          </a:xfrm>
          <a:prstGeom prst="rect">
            <a:avLst/>
          </a:prstGeom>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2400" dirty="0">
                <a:solidFill>
                  <a:schemeClr val="bg1"/>
                </a:solidFill>
              </a:rPr>
              <a:t>In order to determine if a model performs well or not, we have to look at some kind of evaluation metric. For this problem, the area under the ROC curve is the metric that will be used. The values range from 0 to 1. This range represents how well a model is at differentiating between classes (0 being the worst and 1 being the best).</a:t>
            </a:r>
          </a:p>
        </p:txBody>
      </p:sp>
      <p:pic>
        <p:nvPicPr>
          <p:cNvPr id="3" name="Recorded Sound">
            <a:hlinkClick r:id="" action="ppaction://media"/>
            <a:extLst>
              <a:ext uri="{FF2B5EF4-FFF2-40B4-BE49-F238E27FC236}">
                <a16:creationId xmlns:a16="http://schemas.microsoft.com/office/drawing/2014/main" id="{AD4E9883-CEFA-6341-A98A-7CAE997DEEA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1656351170"/>
      </p:ext>
    </p:extLst>
  </p:cSld>
  <p:clrMapOvr>
    <a:masterClrMapping/>
  </p:clrMapOvr>
  <mc:AlternateContent xmlns:mc="http://schemas.openxmlformats.org/markup-compatibility/2006" xmlns:p14="http://schemas.microsoft.com/office/powerpoint/2010/main">
    <mc:Choice Requires="p14">
      <p:transition spd="slow" p14:dur="2000" advTm="69115"/>
    </mc:Choice>
    <mc:Fallback xmlns="">
      <p:transition spd="slow" advTm="69115"/>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460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RESULTS – HOW DO THEY STACK UP?</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xfrm>
            <a:off x="818712" y="2222287"/>
            <a:ext cx="5606472" cy="3636511"/>
          </a:xfrm>
          <a:effectLst/>
        </p:spPr>
        <p:txBody>
          <a:bodyPr>
            <a:normAutofit/>
          </a:bodyPr>
          <a:lstStyle/>
          <a:p>
            <a:r>
              <a:rPr lang="en-US" sz="2400" dirty="0">
                <a:solidFill>
                  <a:schemeClr val="bg1"/>
                </a:solidFill>
              </a:rPr>
              <a:t>Bad News… Linear Support Vector Machine does not classify this data well. The area under the ROC curve is only 0.65.</a:t>
            </a:r>
          </a:p>
          <a:p>
            <a:r>
              <a:rPr lang="en-US" sz="2400" dirty="0">
                <a:solidFill>
                  <a:schemeClr val="bg1"/>
                </a:solidFill>
              </a:rPr>
              <a:t>Good News… The other classifiers had a values of 0.8 or above!</a:t>
            </a:r>
          </a:p>
        </p:txBody>
      </p:sp>
      <p:graphicFrame>
        <p:nvGraphicFramePr>
          <p:cNvPr id="6" name="Table 5">
            <a:extLst>
              <a:ext uri="{FF2B5EF4-FFF2-40B4-BE49-F238E27FC236}">
                <a16:creationId xmlns:a16="http://schemas.microsoft.com/office/drawing/2014/main" id="{61E65E78-4E71-724C-ADB1-E417520D9307}"/>
              </a:ext>
            </a:extLst>
          </p:cNvPr>
          <p:cNvGraphicFramePr>
            <a:graphicFrameLocks noGrp="1"/>
          </p:cNvGraphicFramePr>
          <p:nvPr>
            <p:extLst>
              <p:ext uri="{D42A27DB-BD31-4B8C-83A1-F6EECF244321}">
                <p14:modId xmlns:p14="http://schemas.microsoft.com/office/powerpoint/2010/main" val="440776943"/>
              </p:ext>
            </p:extLst>
          </p:nvPr>
        </p:nvGraphicFramePr>
        <p:xfrm>
          <a:off x="6865120" y="2358916"/>
          <a:ext cx="4516878" cy="3363252"/>
        </p:xfrm>
        <a:graphic>
          <a:graphicData uri="http://schemas.openxmlformats.org/drawingml/2006/table">
            <a:tbl>
              <a:tblPr firstRow="1" firstCol="1" bandRow="1">
                <a:tableStyleId>{5C22544A-7EE6-4342-B048-85BDC9FD1C3A}</a:tableStyleId>
              </a:tblPr>
              <a:tblGrid>
                <a:gridCol w="2258439">
                  <a:extLst>
                    <a:ext uri="{9D8B030D-6E8A-4147-A177-3AD203B41FA5}">
                      <a16:colId xmlns:a16="http://schemas.microsoft.com/office/drawing/2014/main" val="44623323"/>
                    </a:ext>
                  </a:extLst>
                </a:gridCol>
                <a:gridCol w="2258439">
                  <a:extLst>
                    <a:ext uri="{9D8B030D-6E8A-4147-A177-3AD203B41FA5}">
                      <a16:colId xmlns:a16="http://schemas.microsoft.com/office/drawing/2014/main" val="2603463382"/>
                    </a:ext>
                  </a:extLst>
                </a:gridCol>
              </a:tblGrid>
              <a:tr h="840813">
                <a:tc>
                  <a:txBody>
                    <a:bodyPr/>
                    <a:lstStyle/>
                    <a:p>
                      <a:pPr marL="0" marR="0" algn="ctr">
                        <a:spcBef>
                          <a:spcPts val="0"/>
                        </a:spcBef>
                        <a:spcAft>
                          <a:spcPts val="0"/>
                        </a:spcAft>
                      </a:pPr>
                      <a:r>
                        <a:rPr lang="en-US" sz="1100" dirty="0">
                          <a:effectLst/>
                        </a:rPr>
                        <a:t>Classifier</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100">
                          <a:effectLst/>
                        </a:rPr>
                        <a:t>Area Under ROC Curve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107747113"/>
                  </a:ext>
                </a:extLst>
              </a:tr>
              <a:tr h="840813">
                <a:tc>
                  <a:txBody>
                    <a:bodyPr/>
                    <a:lstStyle/>
                    <a:p>
                      <a:pPr marL="0" marR="0" algn="ctr">
                        <a:spcBef>
                          <a:spcPts val="0"/>
                        </a:spcBef>
                        <a:spcAft>
                          <a:spcPts val="0"/>
                        </a:spcAft>
                      </a:pPr>
                      <a:r>
                        <a:rPr lang="en-US" sz="1100">
                          <a:effectLst/>
                        </a:rPr>
                        <a:t>Logistic Regression</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100">
                          <a:effectLst/>
                        </a:rPr>
                        <a:t>0.80</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1639843788"/>
                  </a:ext>
                </a:extLst>
              </a:tr>
              <a:tr h="840813">
                <a:tc>
                  <a:txBody>
                    <a:bodyPr/>
                    <a:lstStyle/>
                    <a:p>
                      <a:pPr marL="0" marR="0" algn="ctr">
                        <a:spcBef>
                          <a:spcPts val="0"/>
                        </a:spcBef>
                        <a:spcAft>
                          <a:spcPts val="0"/>
                        </a:spcAft>
                      </a:pPr>
                      <a:r>
                        <a:rPr lang="en-US" sz="1100">
                          <a:effectLst/>
                        </a:rPr>
                        <a:t>Gradient-Boosted Tree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100">
                          <a:effectLst/>
                        </a:rPr>
                        <a:t>0.89</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2825839058"/>
                  </a:ext>
                </a:extLst>
              </a:tr>
              <a:tr h="840813">
                <a:tc>
                  <a:txBody>
                    <a:bodyPr/>
                    <a:lstStyle/>
                    <a:p>
                      <a:pPr marL="0" marR="0" algn="ctr">
                        <a:spcBef>
                          <a:spcPts val="0"/>
                        </a:spcBef>
                        <a:spcAft>
                          <a:spcPts val="0"/>
                        </a:spcAft>
                      </a:pPr>
                      <a:r>
                        <a:rPr lang="en-US" sz="1100">
                          <a:effectLst/>
                        </a:rPr>
                        <a:t>Linear Support Vector Machine</a:t>
                      </a:r>
                      <a:endParaRPr lang="en-US" sz="12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tc>
                  <a:txBody>
                    <a:bodyPr/>
                    <a:lstStyle/>
                    <a:p>
                      <a:pPr marL="0" marR="0" algn="ctr">
                        <a:spcBef>
                          <a:spcPts val="0"/>
                        </a:spcBef>
                        <a:spcAft>
                          <a:spcPts val="0"/>
                        </a:spcAft>
                      </a:pPr>
                      <a:r>
                        <a:rPr lang="en-US" sz="1100" dirty="0">
                          <a:effectLst/>
                        </a:rPr>
                        <a:t>0.65</a:t>
                      </a:r>
                      <a:endParaRPr lang="en-US" sz="12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nchor="ctr"/>
                </a:tc>
                <a:extLst>
                  <a:ext uri="{0D108BD9-81ED-4DB2-BD59-A6C34878D82A}">
                    <a16:rowId xmlns:a16="http://schemas.microsoft.com/office/drawing/2014/main" val="4153896936"/>
                  </a:ext>
                </a:extLst>
              </a:tr>
            </a:tbl>
          </a:graphicData>
        </a:graphic>
      </p:graphicFrame>
      <p:pic>
        <p:nvPicPr>
          <p:cNvPr id="3" name="Recorded Sound">
            <a:hlinkClick r:id="" action="ppaction://media"/>
            <a:extLst>
              <a:ext uri="{FF2B5EF4-FFF2-40B4-BE49-F238E27FC236}">
                <a16:creationId xmlns:a16="http://schemas.microsoft.com/office/drawing/2014/main" id="{6FBC5873-2BB4-B844-BA85-FCB5469660E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4639" y="119613"/>
            <a:ext cx="812800" cy="812800"/>
          </a:xfrm>
          <a:prstGeom prst="rect">
            <a:avLst/>
          </a:prstGeom>
        </p:spPr>
      </p:pic>
    </p:spTree>
    <p:extLst>
      <p:ext uri="{BB962C8B-B14F-4D97-AF65-F5344CB8AC3E}">
        <p14:creationId xmlns:p14="http://schemas.microsoft.com/office/powerpoint/2010/main" val="2382205143"/>
      </p:ext>
    </p:extLst>
  </p:cSld>
  <p:clrMapOvr>
    <a:masterClrMapping/>
  </p:clrMapOvr>
  <mc:AlternateContent xmlns:mc="http://schemas.openxmlformats.org/markup-compatibility/2006" xmlns:p14="http://schemas.microsoft.com/office/powerpoint/2010/main">
    <mc:Choice Requires="p14">
      <p:transition spd="slow" p14:dur="2000" advTm="57913"/>
    </mc:Choice>
    <mc:Fallback xmlns="">
      <p:transition spd="slow" advTm="579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34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RESULTS – WINNER WINNER!</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Of the three classifiers there was one clear winner... Gradient-Boosted Tree!</a:t>
            </a:r>
          </a:p>
          <a:p>
            <a:endParaRPr lang="en-US" sz="2400" dirty="0">
              <a:solidFill>
                <a:schemeClr val="bg1"/>
              </a:solidFill>
            </a:endParaRPr>
          </a:p>
          <a:p>
            <a:r>
              <a:rPr lang="en-US" sz="2400" dirty="0">
                <a:solidFill>
                  <a:schemeClr val="bg1"/>
                </a:solidFill>
              </a:rPr>
              <a:t>The model had an area under the ROC curve close to 0.9. </a:t>
            </a:r>
          </a:p>
        </p:txBody>
      </p:sp>
      <p:pic>
        <p:nvPicPr>
          <p:cNvPr id="3" name="Recorded Sound">
            <a:hlinkClick r:id="" action="ppaction://media"/>
            <a:extLst>
              <a:ext uri="{FF2B5EF4-FFF2-40B4-BE49-F238E27FC236}">
                <a16:creationId xmlns:a16="http://schemas.microsoft.com/office/drawing/2014/main" id="{A143FE13-763E-D542-AB19-576BB74C556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63549" y="40788"/>
            <a:ext cx="812800" cy="812800"/>
          </a:xfrm>
          <a:prstGeom prst="rect">
            <a:avLst/>
          </a:prstGeom>
        </p:spPr>
      </p:pic>
    </p:spTree>
    <p:extLst>
      <p:ext uri="{BB962C8B-B14F-4D97-AF65-F5344CB8AC3E}">
        <p14:creationId xmlns:p14="http://schemas.microsoft.com/office/powerpoint/2010/main" val="3092966382"/>
      </p:ext>
    </p:extLst>
  </p:cSld>
  <p:clrMapOvr>
    <a:masterClrMapping/>
  </p:clrMapOvr>
  <mc:AlternateContent xmlns:mc="http://schemas.openxmlformats.org/markup-compatibility/2006" xmlns:p14="http://schemas.microsoft.com/office/powerpoint/2010/main">
    <mc:Choice Requires="p14">
      <p:transition spd="slow" p14:dur="2000" advTm="47001"/>
    </mc:Choice>
    <mc:Fallback xmlns="">
      <p:transition spd="slow" advTm="4700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696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CONCLUSION</a:t>
            </a:r>
          </a:p>
        </p:txBody>
      </p:sp>
      <p:sp>
        <p:nvSpPr>
          <p:cNvPr id="5" name="Content Placeholder 4">
            <a:extLst>
              <a:ext uri="{FF2B5EF4-FFF2-40B4-BE49-F238E27FC236}">
                <a16:creationId xmlns:a16="http://schemas.microsoft.com/office/drawing/2014/main" id="{17878964-9A5B-9D44-97D6-79FA2A4A68CD}"/>
              </a:ext>
            </a:extLst>
          </p:cNvPr>
          <p:cNvSpPr>
            <a:spLocks noGrp="1"/>
          </p:cNvSpPr>
          <p:nvPr>
            <p:ph idx="1"/>
          </p:nvPr>
        </p:nvSpPr>
        <p:spPr>
          <a:effectLst/>
        </p:spPr>
        <p:txBody>
          <a:bodyPr>
            <a:normAutofit/>
          </a:bodyPr>
          <a:lstStyle/>
          <a:p>
            <a:r>
              <a:rPr lang="en-US" sz="2400" dirty="0">
                <a:solidFill>
                  <a:schemeClr val="bg1"/>
                </a:solidFill>
              </a:rPr>
              <a:t>After creating models using three different classifiers, it is shown that models can be created quickly that perform pretty well. While it maybe a tad bit overboard to use Spark for this scenario since the dataset is small, it can be easily scaled to handle the large amounts of data stored by credit card companies. </a:t>
            </a:r>
          </a:p>
        </p:txBody>
      </p:sp>
      <p:pic>
        <p:nvPicPr>
          <p:cNvPr id="3" name="Recorded Sound">
            <a:hlinkClick r:id="" action="ppaction://media"/>
            <a:extLst>
              <a:ext uri="{FF2B5EF4-FFF2-40B4-BE49-F238E27FC236}">
                <a16:creationId xmlns:a16="http://schemas.microsoft.com/office/drawing/2014/main" id="{389BEF28-B5A4-2045-A860-4576F3E2BFB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83004" y="0"/>
            <a:ext cx="812800" cy="812800"/>
          </a:xfrm>
          <a:prstGeom prst="rect">
            <a:avLst/>
          </a:prstGeom>
        </p:spPr>
      </p:pic>
    </p:spTree>
    <p:extLst>
      <p:ext uri="{BB962C8B-B14F-4D97-AF65-F5344CB8AC3E}">
        <p14:creationId xmlns:p14="http://schemas.microsoft.com/office/powerpoint/2010/main" val="1400303491"/>
      </p:ext>
    </p:extLst>
  </p:cSld>
  <p:clrMapOvr>
    <a:masterClrMapping/>
  </p:clrMapOvr>
  <mc:AlternateContent xmlns:mc="http://schemas.openxmlformats.org/markup-compatibility/2006" xmlns:p14="http://schemas.microsoft.com/office/powerpoint/2010/main">
    <mc:Choice Requires="p14">
      <p:transition spd="slow" p14:dur="2000" advTm="1813"/>
    </mc:Choice>
    <mc:Fallback xmlns="">
      <p:transition spd="slow" advTm="1813"/>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064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INTRODUCTION</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Almost everyone has had to deal with the problem of credit card fraud. Yo</a:t>
            </a:r>
            <a:r>
              <a:rPr lang="en-US" sz="2400" dirty="0">
                <a:solidFill>
                  <a:schemeClr val="bg1"/>
                </a:solidFill>
              </a:rPr>
              <a:t>u are looking at your credit card statement and said “I didn’t make that purchase!” Fraudsters are becoming more and more sophisticated in how they use other people money. To combat this credit card companies have to continually evolve to try and prevent their customers from being taken advantage of, as well as preventing the losses associated with fraudulent transactions.</a:t>
            </a:r>
            <a:endParaRPr lang="en-US" sz="2400" dirty="0">
              <a:solidFill>
                <a:schemeClr val="bg1"/>
              </a:solidFill>
              <a:effectLst/>
            </a:endParaRPr>
          </a:p>
        </p:txBody>
      </p:sp>
      <p:pic>
        <p:nvPicPr>
          <p:cNvPr id="4" name="Recorded Sound">
            <a:hlinkClick r:id="" action="ppaction://media"/>
            <a:extLst>
              <a:ext uri="{FF2B5EF4-FFF2-40B4-BE49-F238E27FC236}">
                <a16:creationId xmlns:a16="http://schemas.microsoft.com/office/drawing/2014/main" id="{8C0CE646-EA79-5B41-9558-8E3D42DF8191}"/>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3800922346"/>
      </p:ext>
    </p:extLst>
  </p:cSld>
  <p:clrMapOvr>
    <a:masterClrMapping/>
  </p:clrMapOvr>
  <mc:AlternateContent xmlns:mc="http://schemas.openxmlformats.org/markup-compatibility/2006" xmlns:p14="http://schemas.microsoft.com/office/powerpoint/2010/main">
    <mc:Choice Requires="p14">
      <p:transition spd="slow" p14:dur="2000" advTm="39598"/>
    </mc:Choice>
    <mc:Fallback xmlns="">
      <p:transition spd="slow" advTm="3959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348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PROBLEM STATEMENT</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With credit card fraud becoming more common in everyday life, how do credit card companies keep up with identifying any fraudulent transactions? This project will look at the feasibility of creating a model that can be scaled up to accommodate the large amounts of credit card data that stream in. Different classifiers will be used to determine which one is the best.</a:t>
            </a:r>
          </a:p>
        </p:txBody>
      </p:sp>
      <p:pic>
        <p:nvPicPr>
          <p:cNvPr id="4" name="Recorded Sound">
            <a:hlinkClick r:id="" action="ppaction://media"/>
            <a:extLst>
              <a:ext uri="{FF2B5EF4-FFF2-40B4-BE49-F238E27FC236}">
                <a16:creationId xmlns:a16="http://schemas.microsoft.com/office/drawing/2014/main" id="{2908407D-B88C-B347-BF96-39362DDDA344}"/>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2961301012"/>
      </p:ext>
    </p:extLst>
  </p:cSld>
  <p:clrMapOvr>
    <a:masterClrMapping/>
  </p:clrMapOvr>
  <mc:AlternateContent xmlns:mc="http://schemas.openxmlformats.org/markup-compatibility/2006" xmlns:p14="http://schemas.microsoft.com/office/powerpoint/2010/main">
    <mc:Choice Requires="p14">
      <p:transition spd="slow" p14:dur="2000" advTm="94431"/>
    </mc:Choice>
    <mc:Fallback xmlns="">
      <p:transition spd="slow" advTm="9443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275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WHAT’S THE GOAL?</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u="sng" dirty="0">
                <a:solidFill>
                  <a:schemeClr val="bg1"/>
                </a:solidFill>
                <a:effectLst/>
              </a:rPr>
              <a:t>There are two major goals of this project</a:t>
            </a:r>
            <a:r>
              <a:rPr lang="en-US" sz="2200" dirty="0">
                <a:solidFill>
                  <a:schemeClr val="bg1"/>
                </a:solidFill>
                <a:effectLst/>
              </a:rPr>
              <a:t>:</a:t>
            </a:r>
          </a:p>
          <a:p>
            <a:pPr marL="0" indent="0">
              <a:buNone/>
            </a:pPr>
            <a:endParaRPr lang="en-US" sz="2200" dirty="0">
              <a:solidFill>
                <a:schemeClr val="bg1"/>
              </a:solidFill>
              <a:effectLst/>
            </a:endParaRPr>
          </a:p>
          <a:p>
            <a:pPr marL="457200" indent="-457200">
              <a:buAutoNum type="arabicParenR"/>
            </a:pPr>
            <a:r>
              <a:rPr lang="en-US" sz="2200" dirty="0">
                <a:solidFill>
                  <a:schemeClr val="bg1"/>
                </a:solidFill>
                <a:effectLst/>
              </a:rPr>
              <a:t>Create multiple machine learning models using different algorithms.</a:t>
            </a:r>
          </a:p>
          <a:p>
            <a:pPr marL="457200" indent="-457200">
              <a:buAutoNum type="arabicParenR"/>
            </a:pPr>
            <a:r>
              <a:rPr lang="en-US" sz="2200" dirty="0">
                <a:solidFill>
                  <a:schemeClr val="bg1"/>
                </a:solidFill>
              </a:rPr>
              <a:t>Identify which one of these models performs the best.</a:t>
            </a:r>
            <a:endParaRPr lang="en-US" sz="2200" dirty="0">
              <a:solidFill>
                <a:schemeClr val="bg1"/>
              </a:solidFill>
              <a:effectLst/>
            </a:endParaRPr>
          </a:p>
          <a:p>
            <a:pPr marL="457200" indent="-457200">
              <a:buAutoNum type="arabicParenR"/>
            </a:pPr>
            <a:endParaRPr lang="en-US" sz="2400" dirty="0">
              <a:solidFill>
                <a:schemeClr val="bg1"/>
              </a:solidFill>
              <a:effectLst/>
            </a:endParaRPr>
          </a:p>
        </p:txBody>
      </p:sp>
      <p:pic>
        <p:nvPicPr>
          <p:cNvPr id="4" name="Recorded Sound">
            <a:hlinkClick r:id="" action="ppaction://media"/>
            <a:extLst>
              <a:ext uri="{FF2B5EF4-FFF2-40B4-BE49-F238E27FC236}">
                <a16:creationId xmlns:a16="http://schemas.microsoft.com/office/drawing/2014/main" id="{2FBC668B-5795-7E4E-B110-48CC53D9CCE7}"/>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81998" y="40788"/>
            <a:ext cx="812800" cy="812800"/>
          </a:xfrm>
          <a:prstGeom prst="rect">
            <a:avLst/>
          </a:prstGeom>
        </p:spPr>
      </p:pic>
    </p:spTree>
    <p:extLst>
      <p:ext uri="{BB962C8B-B14F-4D97-AF65-F5344CB8AC3E}">
        <p14:creationId xmlns:p14="http://schemas.microsoft.com/office/powerpoint/2010/main" val="4230315136"/>
      </p:ext>
    </p:extLst>
  </p:cSld>
  <p:clrMapOvr>
    <a:masterClrMapping/>
  </p:clrMapOvr>
  <mc:AlternateContent xmlns:mc="http://schemas.openxmlformats.org/markup-compatibility/2006" xmlns:p14="http://schemas.microsoft.com/office/powerpoint/2010/main">
    <mc:Choice Requires="p14">
      <p:transition spd="slow" p14:dur="2000" advTm="40581"/>
    </mc:Choice>
    <mc:Fallback xmlns="">
      <p:transition spd="slow" advTm="40581"/>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033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WHAT DATA WILL BE USED?</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In order to create the Machine Learning Model, pre-classified data needs to be used. The dataset that will be used is the “Credit Card Fraud Detection” dataset </a:t>
            </a:r>
            <a:r>
              <a:rPr lang="en-US" sz="2400" dirty="0">
                <a:solidFill>
                  <a:schemeClr val="bg1"/>
                </a:solidFill>
              </a:rPr>
              <a:t>from Kaggle (</a:t>
            </a:r>
            <a:r>
              <a:rPr lang="en-US" sz="2400" dirty="0">
                <a:solidFill>
                  <a:schemeClr val="bg1"/>
                </a:solidFill>
                <a:hlinkClick r:id="rId4"/>
              </a:rPr>
              <a:t>https://www.kaggle.com/mlg-ulb/creditcardfraud</a:t>
            </a:r>
            <a:r>
              <a:rPr lang="en-US" sz="2400" dirty="0">
                <a:solidFill>
                  <a:schemeClr val="bg1"/>
                </a:solidFill>
              </a:rPr>
              <a:t>). </a:t>
            </a:r>
            <a:endParaRPr lang="en-US" sz="2400" dirty="0">
              <a:solidFill>
                <a:schemeClr val="bg1"/>
              </a:solidFill>
              <a:effectLst/>
            </a:endParaRPr>
          </a:p>
        </p:txBody>
      </p:sp>
      <p:pic>
        <p:nvPicPr>
          <p:cNvPr id="4" name="Recorded Sound">
            <a:hlinkClick r:id="" action="ppaction://media"/>
            <a:extLst>
              <a:ext uri="{FF2B5EF4-FFF2-40B4-BE49-F238E27FC236}">
                <a16:creationId xmlns:a16="http://schemas.microsoft.com/office/drawing/2014/main" id="{53FC20C4-2E60-C942-96AF-C6AB2A60B18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83005" y="119613"/>
            <a:ext cx="812800" cy="812800"/>
          </a:xfrm>
          <a:prstGeom prst="rect">
            <a:avLst/>
          </a:prstGeom>
        </p:spPr>
      </p:pic>
    </p:spTree>
    <p:extLst>
      <p:ext uri="{BB962C8B-B14F-4D97-AF65-F5344CB8AC3E}">
        <p14:creationId xmlns:p14="http://schemas.microsoft.com/office/powerpoint/2010/main" val="381084057"/>
      </p:ext>
    </p:extLst>
  </p:cSld>
  <p:clrMapOvr>
    <a:masterClrMapping/>
  </p:clrMapOvr>
  <mc:AlternateContent xmlns:mc="http://schemas.openxmlformats.org/markup-compatibility/2006" xmlns:p14="http://schemas.microsoft.com/office/powerpoint/2010/main">
    <mc:Choice Requires="p14">
      <p:transition spd="slow" p14:dur="2000" advTm="46296"/>
    </mc:Choice>
    <mc:Fallback xmlns="">
      <p:transition spd="slow" advTm="462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648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DATASET OVERVIEW</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This dataset contains anonymized credit card transaction from September of 2013.</a:t>
            </a:r>
          </a:p>
          <a:p>
            <a:r>
              <a:rPr lang="en-US" sz="2400" dirty="0">
                <a:solidFill>
                  <a:schemeClr val="bg1"/>
                </a:solidFill>
              </a:rPr>
              <a:t>It has 31 variables, of these 29 are used as features with one being the classifier if the transaction is fraudulent or not.</a:t>
            </a:r>
          </a:p>
          <a:p>
            <a:r>
              <a:rPr lang="en-US" sz="2400" dirty="0">
                <a:solidFill>
                  <a:schemeClr val="bg1"/>
                </a:solidFill>
                <a:effectLst/>
              </a:rPr>
              <a:t>Big warning with th</a:t>
            </a:r>
            <a:r>
              <a:rPr lang="en-US" sz="2400" dirty="0">
                <a:solidFill>
                  <a:schemeClr val="bg1"/>
                </a:solidFill>
              </a:rPr>
              <a:t>is dataset, it is severely unbalanced. About 99.9% of the transaction are legitimate, with the remainder being fraudulent.</a:t>
            </a:r>
            <a:endParaRPr lang="en-US" sz="2400" dirty="0">
              <a:solidFill>
                <a:schemeClr val="bg1"/>
              </a:solidFill>
              <a:effectLst/>
            </a:endParaRPr>
          </a:p>
        </p:txBody>
      </p:sp>
      <p:pic>
        <p:nvPicPr>
          <p:cNvPr id="4" name="Recorded Sound">
            <a:hlinkClick r:id="" action="ppaction://media"/>
            <a:extLst>
              <a:ext uri="{FF2B5EF4-FFF2-40B4-BE49-F238E27FC236}">
                <a16:creationId xmlns:a16="http://schemas.microsoft.com/office/drawing/2014/main" id="{87FC4540-DF58-6540-92F4-374301CA16F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3104216106"/>
      </p:ext>
    </p:extLst>
  </p:cSld>
  <p:clrMapOvr>
    <a:masterClrMapping/>
  </p:clrMapOvr>
  <mc:AlternateContent xmlns:mc="http://schemas.openxmlformats.org/markup-compatibility/2006" xmlns:p14="http://schemas.microsoft.com/office/powerpoint/2010/main">
    <mc:Choice Requires="p14">
      <p:transition spd="slow" p14:dur="2000" advTm="46296"/>
    </mc:Choice>
    <mc:Fallback xmlns="">
      <p:transition spd="slow" advTm="46296"/>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963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MACHINE LEARNING MODEL</a:t>
            </a:r>
          </a:p>
        </p:txBody>
      </p:sp>
      <p:sp>
        <p:nvSpPr>
          <p:cNvPr id="3" name="Content Placeholder 2">
            <a:extLst>
              <a:ext uri="{FF2B5EF4-FFF2-40B4-BE49-F238E27FC236}">
                <a16:creationId xmlns:a16="http://schemas.microsoft.com/office/drawing/2014/main" id="{59CCC0C6-CA4D-CF4F-94E8-9BDFCB810DF2}"/>
              </a:ext>
            </a:extLst>
          </p:cNvPr>
          <p:cNvSpPr>
            <a:spLocks noGrp="1"/>
          </p:cNvSpPr>
          <p:nvPr>
            <p:ph idx="1"/>
          </p:nvPr>
        </p:nvSpPr>
        <p:spPr>
          <a:effectLst>
            <a:outerShdw blurRad="50800" dir="14400000">
              <a:srgbClr val="000000">
                <a:alpha val="0"/>
              </a:srgbClr>
            </a:outerShdw>
          </a:effectLst>
        </p:spPr>
        <p:txBody>
          <a:bodyPr>
            <a:normAutofit/>
          </a:bodyPr>
          <a:lstStyle/>
          <a:p>
            <a:r>
              <a:rPr lang="en-US" sz="2400" dirty="0">
                <a:solidFill>
                  <a:schemeClr val="bg1"/>
                </a:solidFill>
                <a:effectLst/>
              </a:rPr>
              <a:t>The Machine Learning Models will be constructed using </a:t>
            </a:r>
            <a:r>
              <a:rPr lang="en-US" sz="2400" dirty="0">
                <a:solidFill>
                  <a:schemeClr val="bg1"/>
                </a:solidFill>
              </a:rPr>
              <a:t>Apache Spark, specifically Python 3 with the </a:t>
            </a:r>
            <a:r>
              <a:rPr lang="en-US" sz="2400" dirty="0" err="1">
                <a:solidFill>
                  <a:schemeClr val="bg1"/>
                </a:solidFill>
              </a:rPr>
              <a:t>PySpark</a:t>
            </a:r>
            <a:r>
              <a:rPr lang="en-US" sz="2400" dirty="0">
                <a:solidFill>
                  <a:schemeClr val="bg1"/>
                </a:solidFill>
              </a:rPr>
              <a:t> library</a:t>
            </a:r>
            <a:r>
              <a:rPr lang="en-US" sz="2400" dirty="0">
                <a:solidFill>
                  <a:schemeClr val="bg1"/>
                </a:solidFill>
                <a:effectLst/>
              </a:rPr>
              <a:t>.</a:t>
            </a:r>
          </a:p>
          <a:p>
            <a:pPr marL="0" indent="0">
              <a:buNone/>
            </a:pPr>
            <a:endParaRPr lang="en-US" sz="2400" dirty="0">
              <a:solidFill>
                <a:schemeClr val="bg1"/>
              </a:solidFill>
              <a:effectLst/>
            </a:endParaRPr>
          </a:p>
          <a:p>
            <a:r>
              <a:rPr lang="en-US" sz="2400" dirty="0">
                <a:solidFill>
                  <a:schemeClr val="bg1"/>
                </a:solidFill>
                <a:effectLst/>
              </a:rPr>
              <a:t>The three different algorithms that will be investigated are:</a:t>
            </a:r>
          </a:p>
          <a:p>
            <a:pPr lvl="1"/>
            <a:r>
              <a:rPr lang="en-US" sz="2000" dirty="0">
                <a:solidFill>
                  <a:schemeClr val="bg1"/>
                </a:solidFill>
              </a:rPr>
              <a:t>Logistic Regression</a:t>
            </a:r>
          </a:p>
          <a:p>
            <a:pPr lvl="1"/>
            <a:r>
              <a:rPr lang="en-US" sz="2000" dirty="0">
                <a:solidFill>
                  <a:schemeClr val="bg1"/>
                </a:solidFill>
              </a:rPr>
              <a:t>Gradient-Boosted Tree</a:t>
            </a:r>
          </a:p>
          <a:p>
            <a:pPr lvl="1"/>
            <a:r>
              <a:rPr lang="en-US" sz="2000" dirty="0">
                <a:solidFill>
                  <a:schemeClr val="bg1"/>
                </a:solidFill>
                <a:effectLst/>
              </a:rPr>
              <a:t>Line</a:t>
            </a:r>
            <a:r>
              <a:rPr lang="en-US" sz="2000" dirty="0">
                <a:solidFill>
                  <a:schemeClr val="bg1"/>
                </a:solidFill>
              </a:rPr>
              <a:t>ar Support Vector Machine</a:t>
            </a:r>
            <a:endParaRPr lang="en-US" sz="2000" dirty="0">
              <a:solidFill>
                <a:schemeClr val="bg1"/>
              </a:solidFill>
              <a:effectLst/>
            </a:endParaRPr>
          </a:p>
          <a:p>
            <a:pPr marL="0" indent="0">
              <a:buNone/>
            </a:pPr>
            <a:endParaRPr lang="en-US" sz="2400" dirty="0">
              <a:solidFill>
                <a:schemeClr val="bg1"/>
              </a:solidFill>
              <a:effectLst/>
            </a:endParaRPr>
          </a:p>
        </p:txBody>
      </p:sp>
      <p:pic>
        <p:nvPicPr>
          <p:cNvPr id="4" name="Recorded Sound">
            <a:hlinkClick r:id="" action="ppaction://media"/>
            <a:extLst>
              <a:ext uri="{FF2B5EF4-FFF2-40B4-BE49-F238E27FC236}">
                <a16:creationId xmlns:a16="http://schemas.microsoft.com/office/drawing/2014/main" id="{1C123CF6-2F97-AE40-8697-7FED2118CAD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9200" y="40788"/>
            <a:ext cx="812800" cy="812800"/>
          </a:xfrm>
          <a:prstGeom prst="rect">
            <a:avLst/>
          </a:prstGeom>
        </p:spPr>
      </p:pic>
    </p:spTree>
    <p:extLst>
      <p:ext uri="{BB962C8B-B14F-4D97-AF65-F5344CB8AC3E}">
        <p14:creationId xmlns:p14="http://schemas.microsoft.com/office/powerpoint/2010/main" val="2241705952"/>
      </p:ext>
    </p:extLst>
  </p:cSld>
  <p:clrMapOvr>
    <a:masterClrMapping/>
  </p:clrMapOvr>
  <mc:AlternateContent xmlns:mc="http://schemas.openxmlformats.org/markup-compatibility/2006" xmlns:p14="http://schemas.microsoft.com/office/powerpoint/2010/main">
    <mc:Choice Requires="p14">
      <p:transition spd="slow" p14:dur="2000" advTm="27979"/>
    </mc:Choice>
    <mc:Fallback xmlns="">
      <p:transition spd="slow" advTm="27979"/>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6540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FEATURES PROCESSING</a:t>
            </a:r>
          </a:p>
        </p:txBody>
      </p:sp>
      <p:sp>
        <p:nvSpPr>
          <p:cNvPr id="7" name="Content Placeholder 4">
            <a:extLst>
              <a:ext uri="{FF2B5EF4-FFF2-40B4-BE49-F238E27FC236}">
                <a16:creationId xmlns:a16="http://schemas.microsoft.com/office/drawing/2014/main" id="{0776E5D0-2876-324C-AA68-01C801464C6C}"/>
              </a:ext>
            </a:extLst>
          </p:cNvPr>
          <p:cNvSpPr txBox="1">
            <a:spLocks/>
          </p:cNvSpPr>
          <p:nvPr/>
        </p:nvSpPr>
        <p:spPr>
          <a:xfrm>
            <a:off x="818712" y="2228772"/>
            <a:ext cx="10554574" cy="3636511"/>
          </a:xfrm>
          <a:prstGeom prst="rect">
            <a:avLst/>
          </a:prstGeom>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2400" dirty="0">
                <a:solidFill>
                  <a:schemeClr val="bg1"/>
                </a:solidFill>
              </a:rPr>
              <a:t>Even though there are three different algorithms being used, the processing steps for each are the same. </a:t>
            </a:r>
          </a:p>
          <a:p>
            <a:endParaRPr lang="en-US" sz="2400" dirty="0">
              <a:solidFill>
                <a:schemeClr val="bg1"/>
              </a:solidFill>
            </a:endParaRPr>
          </a:p>
          <a:p>
            <a:endParaRPr lang="en-US" sz="2400" dirty="0">
              <a:solidFill>
                <a:schemeClr val="bg1"/>
              </a:solidFill>
            </a:endParaRPr>
          </a:p>
          <a:p>
            <a:endParaRPr lang="en-US" sz="2400" dirty="0">
              <a:solidFill>
                <a:schemeClr val="bg1"/>
              </a:solidFill>
            </a:endParaRPr>
          </a:p>
        </p:txBody>
      </p:sp>
      <p:pic>
        <p:nvPicPr>
          <p:cNvPr id="8" name="Picture 7">
            <a:extLst>
              <a:ext uri="{FF2B5EF4-FFF2-40B4-BE49-F238E27FC236}">
                <a16:creationId xmlns:a16="http://schemas.microsoft.com/office/drawing/2014/main" id="{A704474A-CC8F-DF4B-8B01-7728B692C756}"/>
              </a:ext>
            </a:extLst>
          </p:cNvPr>
          <p:cNvPicPr/>
          <p:nvPr/>
        </p:nvPicPr>
        <p:blipFill rotWithShape="1">
          <a:blip r:embed="rId4" cstate="print">
            <a:extLst>
              <a:ext uri="{28A0092B-C50C-407E-A947-70E740481C1C}">
                <a14:useLocalDpi xmlns:a14="http://schemas.microsoft.com/office/drawing/2010/main" val="0"/>
              </a:ext>
            </a:extLst>
          </a:blip>
          <a:srcRect b="66280"/>
          <a:stretch/>
        </p:blipFill>
        <p:spPr>
          <a:xfrm>
            <a:off x="1131202" y="4418686"/>
            <a:ext cx="9929593" cy="727246"/>
          </a:xfrm>
          <a:prstGeom prst="rect">
            <a:avLst/>
          </a:prstGeom>
        </p:spPr>
      </p:pic>
      <p:pic>
        <p:nvPicPr>
          <p:cNvPr id="3" name="Recorded Sound">
            <a:hlinkClick r:id="" action="ppaction://media"/>
            <a:extLst>
              <a:ext uri="{FF2B5EF4-FFF2-40B4-BE49-F238E27FC236}">
                <a16:creationId xmlns:a16="http://schemas.microsoft.com/office/drawing/2014/main" id="{2348AD98-5118-064F-8F75-2A4172F28C5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83005" y="119613"/>
            <a:ext cx="812800" cy="812800"/>
          </a:xfrm>
          <a:prstGeom prst="rect">
            <a:avLst/>
          </a:prstGeom>
        </p:spPr>
      </p:pic>
    </p:spTree>
    <p:extLst>
      <p:ext uri="{BB962C8B-B14F-4D97-AF65-F5344CB8AC3E}">
        <p14:creationId xmlns:p14="http://schemas.microsoft.com/office/powerpoint/2010/main" val="3776095373"/>
      </p:ext>
    </p:extLst>
  </p:cSld>
  <p:clrMapOvr>
    <a:masterClrMapping/>
  </p:clrMapOvr>
  <mc:AlternateContent xmlns:mc="http://schemas.openxmlformats.org/markup-compatibility/2006" xmlns:p14="http://schemas.microsoft.com/office/powerpoint/2010/main">
    <mc:Choice Requires="p14">
      <p:transition spd="slow" p14:dur="2000" advTm="56068"/>
    </mc:Choice>
    <mc:Fallback xmlns="">
      <p:transition spd="slow" advTm="560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01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57FDA8-DD78-1249-8EE8-03A8C2C4C76E}"/>
              </a:ext>
            </a:extLst>
          </p:cNvPr>
          <p:cNvSpPr>
            <a:spLocks noGrp="1"/>
          </p:cNvSpPr>
          <p:nvPr>
            <p:ph type="title"/>
          </p:nvPr>
        </p:nvSpPr>
        <p:spPr/>
        <p:txBody>
          <a:bodyPr/>
          <a:lstStyle/>
          <a:p>
            <a:r>
              <a:rPr lang="en-US" dirty="0"/>
              <a:t>METHODS – LOGISTIC REGRESSION</a:t>
            </a:r>
          </a:p>
        </p:txBody>
      </p:sp>
      <p:sp>
        <p:nvSpPr>
          <p:cNvPr id="7" name="Content Placeholder 4">
            <a:extLst>
              <a:ext uri="{FF2B5EF4-FFF2-40B4-BE49-F238E27FC236}">
                <a16:creationId xmlns:a16="http://schemas.microsoft.com/office/drawing/2014/main" id="{0776E5D0-2876-324C-AA68-01C801464C6C}"/>
              </a:ext>
            </a:extLst>
          </p:cNvPr>
          <p:cNvSpPr txBox="1">
            <a:spLocks/>
          </p:cNvSpPr>
          <p:nvPr/>
        </p:nvSpPr>
        <p:spPr>
          <a:xfrm>
            <a:off x="818712" y="2228772"/>
            <a:ext cx="10554574" cy="3636511"/>
          </a:xfrm>
          <a:prstGeom prst="rect">
            <a:avLst/>
          </a:prstGeom>
          <a:effectLst/>
        </p:spPr>
        <p:txBody>
          <a:bodyPr vert="horz" lIns="91440" tIns="45720" rIns="91440" bIns="45720" rtlCol="0" anchor="ctr">
            <a:normAutofit/>
          </a:bodyPr>
          <a:lst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a:lstStyle>
          <a:p>
            <a:r>
              <a:rPr lang="en-US" sz="2400" dirty="0">
                <a:solidFill>
                  <a:schemeClr val="bg1"/>
                </a:solidFill>
              </a:rPr>
              <a:t>Of the three classifiers this is the simplest and usually a go-to when starting to create a model.</a:t>
            </a:r>
          </a:p>
          <a:p>
            <a:r>
              <a:rPr lang="en-US" sz="2400" dirty="0">
                <a:solidFill>
                  <a:schemeClr val="bg1"/>
                </a:solidFill>
              </a:rPr>
              <a:t>It’s used for binary classification problems, but comes with one big assumption… it assumes that variables are independent of one another.</a:t>
            </a:r>
          </a:p>
        </p:txBody>
      </p:sp>
      <p:pic>
        <p:nvPicPr>
          <p:cNvPr id="3" name="Recorded Sound">
            <a:hlinkClick r:id="" action="ppaction://media"/>
            <a:extLst>
              <a:ext uri="{FF2B5EF4-FFF2-40B4-BE49-F238E27FC236}">
                <a16:creationId xmlns:a16="http://schemas.microsoft.com/office/drawing/2014/main" id="{39655981-D0A8-314C-9291-A8803586FC5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373286" y="119613"/>
            <a:ext cx="812800" cy="812800"/>
          </a:xfrm>
          <a:prstGeom prst="rect">
            <a:avLst/>
          </a:prstGeom>
        </p:spPr>
      </p:pic>
    </p:spTree>
    <p:extLst>
      <p:ext uri="{BB962C8B-B14F-4D97-AF65-F5344CB8AC3E}">
        <p14:creationId xmlns:p14="http://schemas.microsoft.com/office/powerpoint/2010/main" val="1944339644"/>
      </p:ext>
    </p:extLst>
  </p:cSld>
  <p:clrMapOvr>
    <a:masterClrMapping/>
  </p:clrMapOvr>
  <mc:AlternateContent xmlns:mc="http://schemas.openxmlformats.org/markup-compatibility/2006" xmlns:p14="http://schemas.microsoft.com/office/powerpoint/2010/main">
    <mc:Choice Requires="p14">
      <p:transition spd="slow" p14:dur="2000" advTm="56068"/>
    </mc:Choice>
    <mc:Fallback xmlns="">
      <p:transition spd="slow" advTm="5606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81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3"/>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docProps/app.xml><?xml version="1.0" encoding="utf-8"?>
<Properties xmlns="http://schemas.openxmlformats.org/officeDocument/2006/extended-properties" xmlns:vt="http://schemas.openxmlformats.org/officeDocument/2006/docPropsVTypes">
  <Template>Quotable</Template>
  <TotalTime>465</TotalTime>
  <Words>755</Words>
  <Application>Microsoft Macintosh PowerPoint</Application>
  <PresentationFormat>Widescreen</PresentationFormat>
  <Paragraphs>55</Paragraphs>
  <Slides>16</Slides>
  <Notes>0</Notes>
  <HiddenSlides>0</HiddenSlides>
  <MMClips>16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Century Gothic</vt:lpstr>
      <vt:lpstr>Times New Roman</vt:lpstr>
      <vt:lpstr>Wingdings 2</vt:lpstr>
      <vt:lpstr>Quotable</vt:lpstr>
      <vt:lpstr>Anomaly Detection:  How Do I Identify Credit Card Fraud? </vt:lpstr>
      <vt:lpstr>INTRODUCTION</vt:lpstr>
      <vt:lpstr>PROBLEM STATEMENT</vt:lpstr>
      <vt:lpstr>WHAT’S THE GOAL?</vt:lpstr>
      <vt:lpstr>WHAT DATA WILL BE USED?</vt:lpstr>
      <vt:lpstr>DATASET OVERVIEW</vt:lpstr>
      <vt:lpstr>METHODS – MACHINE LEARNING MODEL</vt:lpstr>
      <vt:lpstr>METHODS – FEATURES PROCESSING</vt:lpstr>
      <vt:lpstr>METHODS – LOGISTIC REGRESSION</vt:lpstr>
      <vt:lpstr>METHODS – GRADIENT-BOOSTED TREE</vt:lpstr>
      <vt:lpstr>METHODS – LINEAR SVM</vt:lpstr>
      <vt:lpstr>METHODS – PIPELINE FOR CLASSIFIERS</vt:lpstr>
      <vt:lpstr>METHODS – EVALUATION METRIC</vt:lpstr>
      <vt:lpstr>RESULTS – HOW DO THEY STACK UP?</vt:lpstr>
      <vt:lpstr>RESULTS – WINNER WINNER!</vt:lpstr>
      <vt:lpstr>CONCLUSION</vt:lpstr>
    </vt:vector>
  </TitlesOfParts>
  <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Sentiment Analysis:  How is Your Brand Viewed on Twitter? </dc:title>
  <dc:creator>Microsoft Office User</dc:creator>
  <cp:lastModifiedBy>Microsoft Office User</cp:lastModifiedBy>
  <cp:revision>28</cp:revision>
  <dcterms:created xsi:type="dcterms:W3CDTF">2020-06-23T02:45:21Z</dcterms:created>
  <dcterms:modified xsi:type="dcterms:W3CDTF">2020-07-16T22:13:42Z</dcterms:modified>
</cp:coreProperties>
</file>

<file path=docProps/thumbnail.jpeg>
</file>